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8" r:id="rId3"/>
    <p:sldId id="260" r:id="rId4"/>
    <p:sldId id="261" r:id="rId5"/>
    <p:sldId id="256" r:id="rId6"/>
    <p:sldId id="262" r:id="rId7"/>
    <p:sldId id="263" r:id="rId8"/>
    <p:sldId id="264" r:id="rId9"/>
    <p:sldId id="265" r:id="rId10"/>
    <p:sldId id="266" r:id="rId11"/>
    <p:sldId id="267" r:id="rId12"/>
    <p:sldId id="268" r:id="rId13"/>
    <p:sldId id="269" r:id="rId14"/>
    <p:sldId id="270" r:id="rId15"/>
    <p:sldId id="272" r:id="rId16"/>
    <p:sldId id="257" r:id="rId17"/>
    <p:sldId id="273" r:id="rId18"/>
    <p:sldId id="286" r:id="rId19"/>
    <p:sldId id="271" r:id="rId20"/>
    <p:sldId id="274" r:id="rId21"/>
    <p:sldId id="275" r:id="rId22"/>
    <p:sldId id="276" r:id="rId23"/>
    <p:sldId id="277" r:id="rId24"/>
    <p:sldId id="278" r:id="rId25"/>
    <p:sldId id="279" r:id="rId26"/>
    <p:sldId id="280" r:id="rId27"/>
    <p:sldId id="281" r:id="rId28"/>
    <p:sldId id="282" r:id="rId29"/>
    <p:sldId id="287" r:id="rId30"/>
    <p:sldId id="283" r:id="rId31"/>
    <p:sldId id="284"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12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808391-E1AD-48A4-B04B-2D1EBCE02C84}"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077939970"/>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08391-E1AD-48A4-B04B-2D1EBCE02C84}"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478610418"/>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08391-E1AD-48A4-B04B-2D1EBCE02C84}"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878497422"/>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08391-E1AD-48A4-B04B-2D1EBCE02C84}"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3693643358"/>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808391-E1AD-48A4-B04B-2D1EBCE02C84}" type="datetimeFigureOut">
              <a:rPr lang="en-US" smtClean="0"/>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694839060"/>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808391-E1AD-48A4-B04B-2D1EBCE02C84}"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23769719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808391-E1AD-48A4-B04B-2D1EBCE02C84}" type="datetimeFigureOut">
              <a:rPr lang="en-US" smtClean="0"/>
              <a:t>11/5/2013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192557040"/>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808391-E1AD-48A4-B04B-2D1EBCE02C84}" type="datetimeFigureOut">
              <a:rPr lang="en-US" smtClean="0"/>
              <a:t>11/5/2013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3368723452"/>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08391-E1AD-48A4-B04B-2D1EBCE02C84}" type="datetimeFigureOut">
              <a:rPr lang="en-US" smtClean="0"/>
              <a:t>11/5/2013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149238204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08391-E1AD-48A4-B04B-2D1EBCE02C84}"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4199613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08391-E1AD-48A4-B04B-2D1EBCE02C84}" type="datetimeFigureOut">
              <a:rPr lang="en-US" smtClean="0"/>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6D569-E756-468C-935B-88C6B9B59BC6}" type="slidenum">
              <a:rPr lang="en-US" smtClean="0"/>
              <a:t>‹#›</a:t>
            </a:fld>
            <a:endParaRPr lang="en-US"/>
          </a:p>
        </p:txBody>
      </p:sp>
    </p:spTree>
    <p:extLst>
      <p:ext uri="{BB962C8B-B14F-4D97-AF65-F5344CB8AC3E}">
        <p14:creationId xmlns:p14="http://schemas.microsoft.com/office/powerpoint/2010/main" val="247940299"/>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08391-E1AD-48A4-B04B-2D1EBCE02C84}" type="datetimeFigureOut">
              <a:rPr lang="en-US" smtClean="0"/>
              <a:t>11/5/2013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6D569-E756-468C-935B-88C6B9B59BC6}" type="slidenum">
              <a:rPr lang="en-US" smtClean="0"/>
              <a:t>‹#›</a:t>
            </a:fld>
            <a:endParaRPr lang="en-US"/>
          </a:p>
        </p:txBody>
      </p:sp>
    </p:spTree>
    <p:extLst>
      <p:ext uri="{BB962C8B-B14F-4D97-AF65-F5344CB8AC3E}">
        <p14:creationId xmlns:p14="http://schemas.microsoft.com/office/powerpoint/2010/main" val="1559859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41668" y="90152"/>
            <a:ext cx="2781836" cy="1477328"/>
          </a:xfrm>
          <a:prstGeom prst="rect">
            <a:avLst/>
          </a:prstGeom>
          <a:noFill/>
        </p:spPr>
        <p:txBody>
          <a:bodyPr wrap="square" rtlCol="0">
            <a:spAutoFit/>
          </a:bodyPr>
          <a:lstStyle/>
          <a:p>
            <a:r>
              <a:rPr lang="en-US" dirty="0" smtClean="0">
                <a:solidFill>
                  <a:schemeClr val="bg1"/>
                </a:solidFill>
              </a:rPr>
              <a:t>Check projector:  picture contrast is bumped up to show better on computer, but some projectors make this too dark.</a:t>
            </a:r>
            <a:endParaRPr lang="en-US" dirty="0">
              <a:solidFill>
                <a:schemeClr val="bg1"/>
              </a:solidFill>
            </a:endParaRPr>
          </a:p>
        </p:txBody>
      </p:sp>
    </p:spTree>
    <p:extLst>
      <p:ext uri="{BB962C8B-B14F-4D97-AF65-F5344CB8AC3E}">
        <p14:creationId xmlns:p14="http://schemas.microsoft.com/office/powerpoint/2010/main" val="173257216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6740307"/>
          </a:xfrm>
          <a:prstGeom prst="rect">
            <a:avLst/>
          </a:prstGeom>
          <a:solidFill>
            <a:schemeClr val="bg1">
              <a:alpha val="50000"/>
            </a:schemeClr>
          </a:solidFill>
        </p:spPr>
        <p:txBody>
          <a:bodyPr wrap="square" rtlCol="0">
            <a:spAutoFit/>
          </a:bodyPr>
          <a:lstStyle/>
          <a:p>
            <a:r>
              <a:rPr lang="en-US" sz="3600" b="1" dirty="0"/>
              <a:t>Leviticus </a:t>
            </a:r>
            <a:r>
              <a:rPr lang="en-US" sz="3600" b="1" dirty="0" smtClean="0"/>
              <a:t>26:14-17a:  </a:t>
            </a:r>
            <a:r>
              <a:rPr lang="en-US" sz="3600" b="1" u="sng" dirty="0" smtClean="0"/>
              <a:t>But </a:t>
            </a:r>
            <a:r>
              <a:rPr lang="en-US" sz="3600" b="1" u="sng" dirty="0"/>
              <a:t>if you do not obey Me and do not carry out all these commandments, if, instead, you reject My statutes, and if your soul abhors My ordinances so as not to carry out all My commandments, and so break My covenant, I, in turn, will do this to you</a:t>
            </a:r>
            <a:r>
              <a:rPr lang="en-US" sz="3600" b="1" dirty="0"/>
              <a:t>: I will appoint over you a sudden terror, consumption and fever that will waste away the eyes and cause the soul to pine away; also, you will sow your seed uselessly, for your enemies will eat it up.  I will set My face against you so that you will be struck down before your enemies; </a:t>
            </a:r>
          </a:p>
        </p:txBody>
      </p:sp>
    </p:spTree>
    <p:extLst>
      <p:ext uri="{BB962C8B-B14F-4D97-AF65-F5344CB8AC3E}">
        <p14:creationId xmlns:p14="http://schemas.microsoft.com/office/powerpoint/2010/main" val="269499563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632311"/>
          </a:xfrm>
          <a:prstGeom prst="rect">
            <a:avLst/>
          </a:prstGeom>
          <a:solidFill>
            <a:schemeClr val="bg1">
              <a:alpha val="50000"/>
            </a:schemeClr>
          </a:solidFill>
        </p:spPr>
        <p:txBody>
          <a:bodyPr wrap="square" rtlCol="0">
            <a:spAutoFit/>
          </a:bodyPr>
          <a:lstStyle/>
          <a:p>
            <a:r>
              <a:rPr lang="en-US" sz="3600" b="1" dirty="0"/>
              <a:t>Leviticus </a:t>
            </a:r>
            <a:r>
              <a:rPr lang="en-US" sz="3600" b="1" dirty="0" smtClean="0"/>
              <a:t>26:17b-20</a:t>
            </a:r>
            <a:r>
              <a:rPr lang="en-US" sz="3600" b="1" dirty="0"/>
              <a:t>:  </a:t>
            </a:r>
            <a:r>
              <a:rPr lang="en-US" sz="3600" b="1" dirty="0" smtClean="0"/>
              <a:t>and </a:t>
            </a:r>
            <a:r>
              <a:rPr lang="en-US" sz="3600" b="1" dirty="0"/>
              <a:t>those who hate you will rule over you, and you will flee when no one is pursuing you.  If also after these things you do not obey Me, then I will punish you seven times more for your sins.  I will also break down your pride of power; </a:t>
            </a:r>
            <a:r>
              <a:rPr lang="en-US" sz="3600" b="1" u="sng" dirty="0"/>
              <a:t>I will also make your sky like iron and your earth like bronze.  Your strength will be spent uselessly, for your land will not yield its produce and the trees of the land will not yield their fruit</a:t>
            </a:r>
            <a:r>
              <a:rPr lang="en-US" sz="3600" b="1" dirty="0" smtClean="0"/>
              <a:t>.</a:t>
            </a:r>
            <a:endParaRPr lang="en-US" sz="3600" b="1" dirty="0"/>
          </a:p>
        </p:txBody>
      </p:sp>
    </p:spTree>
    <p:extLst>
      <p:ext uri="{BB962C8B-B14F-4D97-AF65-F5344CB8AC3E}">
        <p14:creationId xmlns:p14="http://schemas.microsoft.com/office/powerpoint/2010/main" val="4150695389"/>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4524315"/>
          </a:xfrm>
          <a:prstGeom prst="rect">
            <a:avLst/>
          </a:prstGeom>
          <a:solidFill>
            <a:schemeClr val="bg1">
              <a:alpha val="50000"/>
            </a:schemeClr>
          </a:solidFill>
        </p:spPr>
        <p:txBody>
          <a:bodyPr wrap="square" rtlCol="0">
            <a:spAutoFit/>
          </a:bodyPr>
          <a:lstStyle/>
          <a:p>
            <a:r>
              <a:rPr lang="en-US" sz="3600" b="1" dirty="0" smtClean="0"/>
              <a:t>Deuteronomy 30.1-2:  So </a:t>
            </a:r>
            <a:r>
              <a:rPr lang="en-US" sz="3600" b="1" dirty="0"/>
              <a:t>it shall be when all of these things have come upon you, the blessing and the curse which I have set before you, and you call them to mind in all nations where the LORD your God has banished you, </a:t>
            </a:r>
            <a:r>
              <a:rPr lang="en-US" sz="3600" b="1" u="sng" dirty="0"/>
              <a:t>and you return to the LORD your God and obey Him with all your heart and soul according to all that I command you today</a:t>
            </a:r>
            <a:r>
              <a:rPr lang="en-US" sz="3600" b="1" dirty="0"/>
              <a:t>, you and your sons, </a:t>
            </a:r>
          </a:p>
        </p:txBody>
      </p:sp>
    </p:spTree>
    <p:extLst>
      <p:ext uri="{BB962C8B-B14F-4D97-AF65-F5344CB8AC3E}">
        <p14:creationId xmlns:p14="http://schemas.microsoft.com/office/powerpoint/2010/main" val="3017815303"/>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6740307"/>
          </a:xfrm>
          <a:prstGeom prst="rect">
            <a:avLst/>
          </a:prstGeom>
          <a:solidFill>
            <a:schemeClr val="bg1">
              <a:alpha val="50000"/>
            </a:schemeClr>
          </a:solidFill>
        </p:spPr>
        <p:txBody>
          <a:bodyPr wrap="square" rtlCol="0">
            <a:spAutoFit/>
          </a:bodyPr>
          <a:lstStyle/>
          <a:p>
            <a:r>
              <a:rPr lang="en-US" sz="3600" b="1" dirty="0" smtClean="0"/>
              <a:t>Deuteronomy 30.3-5:  </a:t>
            </a:r>
            <a:r>
              <a:rPr lang="en-US" sz="3600" b="1" dirty="0"/>
              <a:t>then the LORD your God will restore you from captivity, and have compassion on you, and will gather you again from all the peoples where the LORD your God has scattered you.  If your outcasts are at the ends of the earth, from there the LORD your God will gather you, and from there He will bring you back.  The LORD your God will bring you into the land which your fathers possessed, and you shall possess it; </a:t>
            </a:r>
            <a:r>
              <a:rPr lang="en-US" sz="3600" b="1" u="sng" dirty="0"/>
              <a:t>and He will prosper you and multiply you more than your fathers</a:t>
            </a:r>
            <a:r>
              <a:rPr lang="en-US" sz="3600" b="1" dirty="0"/>
              <a:t>.</a:t>
            </a:r>
          </a:p>
        </p:txBody>
      </p:sp>
    </p:spTree>
    <p:extLst>
      <p:ext uri="{BB962C8B-B14F-4D97-AF65-F5344CB8AC3E}">
        <p14:creationId xmlns:p14="http://schemas.microsoft.com/office/powerpoint/2010/main" val="3974111838"/>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13667" y="425003"/>
            <a:ext cx="4301544" cy="3970318"/>
          </a:xfrm>
          <a:prstGeom prst="rect">
            <a:avLst/>
          </a:prstGeom>
          <a:noFill/>
        </p:spPr>
        <p:txBody>
          <a:bodyPr wrap="square" rtlCol="0">
            <a:spAutoFit/>
          </a:bodyPr>
          <a:lstStyle/>
          <a:p>
            <a:r>
              <a:rPr lang="en-US" sz="3600" b="1" dirty="0"/>
              <a:t>Ruth </a:t>
            </a:r>
            <a:r>
              <a:rPr lang="en-US" sz="3600" b="1" dirty="0" smtClean="0"/>
              <a:t>1.1b:  </a:t>
            </a:r>
            <a:r>
              <a:rPr lang="en-US" sz="3600" b="1" dirty="0"/>
              <a:t>And a certain man of Bethlehem in Judah went to sojourn in the land of Moab with his wife and his two sons</a:t>
            </a:r>
            <a:r>
              <a:rPr lang="en-US" sz="3600" b="1" dirty="0" smtClean="0"/>
              <a:t>.</a:t>
            </a:r>
            <a:endParaRPr lang="en-US" sz="3600" b="1" dirty="0"/>
          </a:p>
        </p:txBody>
      </p:sp>
      <p:sp>
        <p:nvSpPr>
          <p:cNvPr id="7" name="TextBox 6"/>
          <p:cNvSpPr txBox="1"/>
          <p:nvPr/>
        </p:nvSpPr>
        <p:spPr>
          <a:xfrm>
            <a:off x="0" y="1893194"/>
            <a:ext cx="1596980" cy="646331"/>
          </a:xfrm>
          <a:prstGeom prst="rect">
            <a:avLst/>
          </a:prstGeom>
          <a:noFill/>
        </p:spPr>
        <p:txBody>
          <a:bodyPr wrap="square" rtlCol="0">
            <a:spAutoFit/>
          </a:bodyPr>
          <a:lstStyle/>
          <a:p>
            <a:r>
              <a:rPr lang="en-US" sz="3600" b="1" dirty="0" smtClean="0">
                <a:solidFill>
                  <a:srgbClr val="FF0000"/>
                </a:solidFill>
              </a:rPr>
              <a:t>Moab</a:t>
            </a:r>
            <a:endParaRPr lang="en-US" sz="3600" b="1" dirty="0">
              <a:solidFill>
                <a:srgbClr val="FF0000"/>
              </a:solidFill>
            </a:endParaRPr>
          </a:p>
        </p:txBody>
      </p:sp>
      <p:sp>
        <p:nvSpPr>
          <p:cNvPr id="8" name="TextBox 7"/>
          <p:cNvSpPr txBox="1"/>
          <p:nvPr/>
        </p:nvSpPr>
        <p:spPr>
          <a:xfrm>
            <a:off x="-2148" y="4866066"/>
            <a:ext cx="1596980" cy="646331"/>
          </a:xfrm>
          <a:prstGeom prst="rect">
            <a:avLst/>
          </a:prstGeom>
          <a:noFill/>
        </p:spPr>
        <p:txBody>
          <a:bodyPr wrap="square" rtlCol="0">
            <a:spAutoFit/>
          </a:bodyPr>
          <a:lstStyle/>
          <a:p>
            <a:r>
              <a:rPr lang="en-US" sz="3600" b="1" dirty="0" smtClean="0">
                <a:solidFill>
                  <a:srgbClr val="FF0000"/>
                </a:solidFill>
              </a:rPr>
              <a:t>Judah</a:t>
            </a:r>
            <a:endParaRPr lang="en-US" sz="3600" b="1" dirty="0">
              <a:solidFill>
                <a:srgbClr val="FF0000"/>
              </a:solidFill>
            </a:endParaRPr>
          </a:p>
        </p:txBody>
      </p:sp>
      <p:sp>
        <p:nvSpPr>
          <p:cNvPr id="9" name="TextBox 8"/>
          <p:cNvSpPr txBox="1"/>
          <p:nvPr/>
        </p:nvSpPr>
        <p:spPr>
          <a:xfrm>
            <a:off x="-2148" y="3603939"/>
            <a:ext cx="2474892" cy="646331"/>
          </a:xfrm>
          <a:prstGeom prst="rect">
            <a:avLst/>
          </a:prstGeom>
          <a:noFill/>
        </p:spPr>
        <p:txBody>
          <a:bodyPr wrap="square" rtlCol="0">
            <a:spAutoFit/>
          </a:bodyPr>
          <a:lstStyle/>
          <a:p>
            <a:r>
              <a:rPr lang="en-US" sz="3600" b="1" dirty="0" smtClean="0">
                <a:solidFill>
                  <a:srgbClr val="FF0000"/>
                </a:solidFill>
              </a:rPr>
              <a:t>Dead Sea</a:t>
            </a:r>
            <a:endParaRPr lang="en-US" sz="3600" b="1" dirty="0">
              <a:solidFill>
                <a:srgbClr val="FF0000"/>
              </a:solidFill>
            </a:endParaRPr>
          </a:p>
        </p:txBody>
      </p:sp>
    </p:spTree>
    <p:extLst>
      <p:ext uri="{BB962C8B-B14F-4D97-AF65-F5344CB8AC3E}">
        <p14:creationId xmlns:p14="http://schemas.microsoft.com/office/powerpoint/2010/main" val="3226713864"/>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871989" y="0"/>
            <a:ext cx="6272011" cy="4524315"/>
          </a:xfrm>
          <a:prstGeom prst="rect">
            <a:avLst/>
          </a:prstGeom>
          <a:noFill/>
        </p:spPr>
        <p:txBody>
          <a:bodyPr wrap="square" rtlCol="0">
            <a:spAutoFit/>
          </a:bodyPr>
          <a:lstStyle/>
          <a:p>
            <a:r>
              <a:rPr lang="en-US" sz="3600" b="1" dirty="0"/>
              <a:t>Ruth </a:t>
            </a:r>
            <a:r>
              <a:rPr lang="en-US" sz="3600" b="1" dirty="0" smtClean="0"/>
              <a:t>1.2</a:t>
            </a:r>
            <a:r>
              <a:rPr lang="en-US" sz="3600" b="1" dirty="0"/>
              <a:t>: The name of the man was </a:t>
            </a:r>
            <a:r>
              <a:rPr lang="en-US" sz="3600" b="1" dirty="0" err="1"/>
              <a:t>Elimelech</a:t>
            </a:r>
            <a:r>
              <a:rPr lang="en-US" sz="3600" b="1" dirty="0"/>
              <a:t>, and the name of his wife, Naomi; and the names of his two sons were </a:t>
            </a:r>
            <a:r>
              <a:rPr lang="en-US" sz="3600" b="1" dirty="0" err="1"/>
              <a:t>Mahlon</a:t>
            </a:r>
            <a:r>
              <a:rPr lang="en-US" sz="3600" b="1" dirty="0"/>
              <a:t> and </a:t>
            </a:r>
            <a:r>
              <a:rPr lang="en-US" sz="3600" b="1" dirty="0" err="1"/>
              <a:t>Chilion</a:t>
            </a:r>
            <a:r>
              <a:rPr lang="en-US" sz="3600" b="1" dirty="0"/>
              <a:t>, </a:t>
            </a:r>
            <a:r>
              <a:rPr lang="en-US" sz="3600" b="1" dirty="0" err="1"/>
              <a:t>Ephrathites</a:t>
            </a:r>
            <a:r>
              <a:rPr lang="en-US" sz="3600" b="1" dirty="0"/>
              <a:t> of Bethlehem in Judah. Now they entered the land of Moab and remained there.</a:t>
            </a:r>
          </a:p>
        </p:txBody>
      </p:sp>
      <p:sp>
        <p:nvSpPr>
          <p:cNvPr id="7" name="TextBox 6"/>
          <p:cNvSpPr txBox="1"/>
          <p:nvPr/>
        </p:nvSpPr>
        <p:spPr>
          <a:xfrm>
            <a:off x="0" y="1893194"/>
            <a:ext cx="1596980" cy="646331"/>
          </a:xfrm>
          <a:prstGeom prst="rect">
            <a:avLst/>
          </a:prstGeom>
          <a:noFill/>
        </p:spPr>
        <p:txBody>
          <a:bodyPr wrap="square" rtlCol="0">
            <a:spAutoFit/>
          </a:bodyPr>
          <a:lstStyle/>
          <a:p>
            <a:r>
              <a:rPr lang="en-US" sz="3600" b="1" dirty="0" smtClean="0">
                <a:solidFill>
                  <a:srgbClr val="FF0000"/>
                </a:solidFill>
              </a:rPr>
              <a:t>Moab</a:t>
            </a:r>
            <a:endParaRPr lang="en-US" sz="3600" b="1" dirty="0">
              <a:solidFill>
                <a:srgbClr val="FF0000"/>
              </a:solidFill>
            </a:endParaRPr>
          </a:p>
        </p:txBody>
      </p:sp>
      <p:sp>
        <p:nvSpPr>
          <p:cNvPr id="8" name="TextBox 7"/>
          <p:cNvSpPr txBox="1"/>
          <p:nvPr/>
        </p:nvSpPr>
        <p:spPr>
          <a:xfrm>
            <a:off x="-2148" y="4866066"/>
            <a:ext cx="1596980" cy="646331"/>
          </a:xfrm>
          <a:prstGeom prst="rect">
            <a:avLst/>
          </a:prstGeom>
          <a:noFill/>
        </p:spPr>
        <p:txBody>
          <a:bodyPr wrap="square" rtlCol="0">
            <a:spAutoFit/>
          </a:bodyPr>
          <a:lstStyle/>
          <a:p>
            <a:r>
              <a:rPr lang="en-US" sz="3600" b="1" dirty="0" smtClean="0">
                <a:solidFill>
                  <a:srgbClr val="FF0000"/>
                </a:solidFill>
              </a:rPr>
              <a:t>Judah</a:t>
            </a:r>
            <a:endParaRPr lang="en-US" sz="3600" b="1" dirty="0">
              <a:solidFill>
                <a:srgbClr val="FF0000"/>
              </a:solidFill>
            </a:endParaRPr>
          </a:p>
        </p:txBody>
      </p:sp>
      <p:sp>
        <p:nvSpPr>
          <p:cNvPr id="9" name="TextBox 8"/>
          <p:cNvSpPr txBox="1"/>
          <p:nvPr/>
        </p:nvSpPr>
        <p:spPr>
          <a:xfrm>
            <a:off x="-2148" y="3603939"/>
            <a:ext cx="2474892" cy="646331"/>
          </a:xfrm>
          <a:prstGeom prst="rect">
            <a:avLst/>
          </a:prstGeom>
          <a:noFill/>
        </p:spPr>
        <p:txBody>
          <a:bodyPr wrap="square" rtlCol="0">
            <a:spAutoFit/>
          </a:bodyPr>
          <a:lstStyle/>
          <a:p>
            <a:r>
              <a:rPr lang="en-US" sz="3600" b="1" dirty="0" smtClean="0">
                <a:solidFill>
                  <a:srgbClr val="FF0000"/>
                </a:solidFill>
              </a:rPr>
              <a:t>Dead Sea</a:t>
            </a:r>
            <a:endParaRPr lang="en-US" sz="3600" b="1" dirty="0">
              <a:solidFill>
                <a:srgbClr val="FF0000"/>
              </a:solidFill>
            </a:endParaRPr>
          </a:p>
        </p:txBody>
      </p:sp>
    </p:spTree>
    <p:extLst>
      <p:ext uri="{BB962C8B-B14F-4D97-AF65-F5344CB8AC3E}">
        <p14:creationId xmlns:p14="http://schemas.microsoft.com/office/powerpoint/2010/main" val="1793298272"/>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97014" y="154547"/>
            <a:ext cx="2446986" cy="646331"/>
          </a:xfrm>
          <a:prstGeom prst="rect">
            <a:avLst/>
          </a:prstGeom>
          <a:noFill/>
        </p:spPr>
        <p:txBody>
          <a:bodyPr wrap="square" rtlCol="0">
            <a:spAutoFit/>
          </a:bodyPr>
          <a:lstStyle/>
          <a:p>
            <a:pPr algn="r"/>
            <a:r>
              <a:rPr lang="en-US" sz="3600" b="1" dirty="0" smtClean="0"/>
              <a:t>Bethlehem</a:t>
            </a:r>
            <a:endParaRPr lang="en-US" sz="3600" b="1" dirty="0"/>
          </a:p>
        </p:txBody>
      </p:sp>
    </p:spTree>
    <p:extLst>
      <p:ext uri="{BB962C8B-B14F-4D97-AF65-F5344CB8AC3E}">
        <p14:creationId xmlns:p14="http://schemas.microsoft.com/office/powerpoint/2010/main" val="211252755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209501"/>
          </a:xfrm>
          <a:prstGeom prst="rect">
            <a:avLst/>
          </a:prstGeom>
        </p:spPr>
      </p:pic>
      <p:sp>
        <p:nvSpPr>
          <p:cNvPr id="5" name="Oval 4"/>
          <p:cNvSpPr/>
          <p:nvPr/>
        </p:nvSpPr>
        <p:spPr>
          <a:xfrm>
            <a:off x="3938155" y="1724892"/>
            <a:ext cx="1423554" cy="4260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5985164" y="4364182"/>
            <a:ext cx="498764" cy="55071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971104"/>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155324" y="-2"/>
            <a:ext cx="5988676" cy="646331"/>
          </a:xfrm>
          <a:prstGeom prst="rect">
            <a:avLst/>
          </a:prstGeom>
          <a:noFill/>
        </p:spPr>
        <p:txBody>
          <a:bodyPr wrap="square" rtlCol="0">
            <a:spAutoFit/>
          </a:bodyPr>
          <a:lstStyle/>
          <a:p>
            <a:r>
              <a:rPr lang="en-US" dirty="0"/>
              <a:t>This photo is from the collection "Pictorial Library of Bible Lands, volumes 1-10," © 2006 by Todd Bolen, BiblePlaces.com</a:t>
            </a:r>
          </a:p>
        </p:txBody>
      </p:sp>
      <p:sp>
        <p:nvSpPr>
          <p:cNvPr id="4" name="TextBox 3"/>
          <p:cNvSpPr txBox="1"/>
          <p:nvPr/>
        </p:nvSpPr>
        <p:spPr>
          <a:xfrm>
            <a:off x="0" y="1443841"/>
            <a:ext cx="6890197" cy="1754326"/>
          </a:xfrm>
          <a:prstGeom prst="rect">
            <a:avLst/>
          </a:prstGeom>
          <a:noFill/>
        </p:spPr>
        <p:txBody>
          <a:bodyPr wrap="square" rtlCol="0">
            <a:spAutoFit/>
          </a:bodyPr>
          <a:lstStyle/>
          <a:p>
            <a:pPr lvl="0"/>
            <a:r>
              <a:rPr lang="en-US" sz="3600" b="1" dirty="0" smtClean="0"/>
              <a:t>1.2b:  Now </a:t>
            </a:r>
            <a:r>
              <a:rPr lang="en-US" sz="3600" b="1" dirty="0"/>
              <a:t>they entered the land of Moab and remained there.</a:t>
            </a:r>
            <a:endParaRPr lang="en-US" sz="3600" dirty="0"/>
          </a:p>
          <a:p>
            <a:endParaRPr lang="en-US" sz="3600" dirty="0"/>
          </a:p>
        </p:txBody>
      </p:sp>
    </p:spTree>
    <p:extLst>
      <p:ext uri="{BB962C8B-B14F-4D97-AF65-F5344CB8AC3E}">
        <p14:creationId xmlns:p14="http://schemas.microsoft.com/office/powerpoint/2010/main" val="2609980269"/>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4524315"/>
          </a:xfrm>
          <a:prstGeom prst="rect">
            <a:avLst/>
          </a:prstGeom>
          <a:noFill/>
        </p:spPr>
        <p:txBody>
          <a:bodyPr wrap="square" rtlCol="0">
            <a:spAutoFit/>
          </a:bodyPr>
          <a:lstStyle/>
          <a:p>
            <a:r>
              <a:rPr lang="en-US" sz="3600" b="1" dirty="0"/>
              <a:t>Deuteronomy </a:t>
            </a:r>
            <a:r>
              <a:rPr lang="en-US" sz="3600" b="1" dirty="0" smtClean="0"/>
              <a:t>23.3-6</a:t>
            </a:r>
            <a:r>
              <a:rPr lang="en-US" sz="3600" b="1" dirty="0"/>
              <a:t>: </a:t>
            </a:r>
            <a:r>
              <a:rPr lang="en-US" sz="3600" b="1" dirty="0" smtClean="0"/>
              <a:t>No </a:t>
            </a:r>
            <a:r>
              <a:rPr lang="en-US" sz="3600" b="1" dirty="0"/>
              <a:t>Ammonite or Moabite shall enter the assembly of the LORD; none of their descendants, even to the tenth generation, shall ever enter the assembly of the LORD, because they did not meet you with food and water on the way when you came out of </a:t>
            </a:r>
            <a:r>
              <a:rPr lang="en-US" sz="3600" b="1" dirty="0" smtClean="0"/>
              <a:t>Egypt…  </a:t>
            </a:r>
            <a:r>
              <a:rPr lang="en-US" sz="3600" b="1" u="sng" dirty="0"/>
              <a:t>You shall never seek their peace or their prosperity all your </a:t>
            </a:r>
            <a:r>
              <a:rPr lang="en-US" sz="3600" b="1" u="sng" dirty="0" smtClean="0"/>
              <a:t>days</a:t>
            </a:r>
            <a:r>
              <a:rPr lang="en-US" sz="3600" b="1" dirty="0" smtClean="0"/>
              <a:t>.</a:t>
            </a:r>
            <a:endParaRPr lang="en-US" sz="3600" b="1" dirty="0"/>
          </a:p>
        </p:txBody>
      </p:sp>
    </p:spTree>
    <p:extLst>
      <p:ext uri="{BB962C8B-B14F-4D97-AF65-F5344CB8AC3E}">
        <p14:creationId xmlns:p14="http://schemas.microsoft.com/office/powerpoint/2010/main" val="1353864773"/>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1300766"/>
            <a:ext cx="9144000" cy="2308324"/>
          </a:xfrm>
          <a:prstGeom prst="rect">
            <a:avLst/>
          </a:prstGeom>
          <a:noFill/>
        </p:spPr>
        <p:txBody>
          <a:bodyPr wrap="square" rtlCol="0">
            <a:spAutoFit/>
          </a:bodyPr>
          <a:lstStyle/>
          <a:p>
            <a:r>
              <a:rPr lang="en-US" sz="3600" b="1" dirty="0" smtClean="0"/>
              <a:t>Ruth 4.13:  So </a:t>
            </a:r>
            <a:r>
              <a:rPr lang="en-US" sz="3600" b="1" dirty="0"/>
              <a:t>Boaz took Ruth, and she became his wife, and he went in to her. And the LORD enabled her to conceive, and she gave birth to a son</a:t>
            </a:r>
            <a:r>
              <a:rPr lang="en-US" sz="3600" b="1" dirty="0" smtClean="0"/>
              <a:t>.</a:t>
            </a:r>
            <a:endParaRPr lang="en-US" sz="3600" b="1" dirty="0"/>
          </a:p>
        </p:txBody>
      </p:sp>
    </p:spTree>
    <p:extLst>
      <p:ext uri="{BB962C8B-B14F-4D97-AF65-F5344CB8AC3E}">
        <p14:creationId xmlns:p14="http://schemas.microsoft.com/office/powerpoint/2010/main" val="2395167394"/>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r>
              <a:rPr lang="en-US" sz="3600" b="1" dirty="0" smtClean="0"/>
              <a:t>Ruth 1.3:  </a:t>
            </a:r>
            <a:r>
              <a:rPr lang="en-US" sz="3600" b="1" dirty="0"/>
              <a:t>Then </a:t>
            </a:r>
            <a:r>
              <a:rPr lang="en-US" sz="3600" b="1" dirty="0" err="1"/>
              <a:t>Elimelech</a:t>
            </a:r>
            <a:r>
              <a:rPr lang="en-US" sz="3600" b="1" dirty="0"/>
              <a:t>, Naomi's husband, died; and she was left with her two sons.</a:t>
            </a:r>
          </a:p>
        </p:txBody>
      </p:sp>
    </p:spTree>
    <p:extLst>
      <p:ext uri="{BB962C8B-B14F-4D97-AF65-F5344CB8AC3E}">
        <p14:creationId xmlns:p14="http://schemas.microsoft.com/office/powerpoint/2010/main" val="105911930"/>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2308324"/>
          </a:xfrm>
          <a:prstGeom prst="rect">
            <a:avLst/>
          </a:prstGeom>
          <a:noFill/>
        </p:spPr>
        <p:txBody>
          <a:bodyPr wrap="square" rtlCol="0">
            <a:spAutoFit/>
          </a:bodyPr>
          <a:lstStyle/>
          <a:p>
            <a:r>
              <a:rPr lang="en-US" sz="3600" b="1" dirty="0" smtClean="0"/>
              <a:t>Ruth 1.4:  </a:t>
            </a:r>
            <a:r>
              <a:rPr lang="en-US" sz="3600" b="1" dirty="0"/>
              <a:t>They</a:t>
            </a:r>
            <a:r>
              <a:rPr lang="en-US" sz="3600" dirty="0"/>
              <a:t> </a:t>
            </a:r>
            <a:r>
              <a:rPr lang="en-US" sz="3600" b="1" dirty="0" smtClean="0"/>
              <a:t>took </a:t>
            </a:r>
            <a:r>
              <a:rPr lang="en-US" sz="3600" b="1" dirty="0"/>
              <a:t>for themselves Moabite women as wives; the name of the one was </a:t>
            </a:r>
            <a:r>
              <a:rPr lang="en-US" sz="3600" b="1" dirty="0" err="1"/>
              <a:t>Orpah</a:t>
            </a:r>
            <a:r>
              <a:rPr lang="en-US" sz="3600" b="1" dirty="0"/>
              <a:t> and the name of the other Ruth. And they lived there about ten years</a:t>
            </a:r>
            <a:r>
              <a:rPr lang="en-US" sz="3600" b="1" dirty="0" smtClean="0"/>
              <a:t>.</a:t>
            </a:r>
            <a:endParaRPr lang="en-US" sz="3600" b="1" dirty="0"/>
          </a:p>
        </p:txBody>
      </p:sp>
    </p:spTree>
    <p:extLst>
      <p:ext uri="{BB962C8B-B14F-4D97-AF65-F5344CB8AC3E}">
        <p14:creationId xmlns:p14="http://schemas.microsoft.com/office/powerpoint/2010/main" val="3141221924"/>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632311"/>
          </a:xfrm>
          <a:prstGeom prst="rect">
            <a:avLst/>
          </a:prstGeom>
          <a:solidFill>
            <a:schemeClr val="bg1">
              <a:alpha val="50000"/>
            </a:schemeClr>
          </a:solidFill>
        </p:spPr>
        <p:txBody>
          <a:bodyPr wrap="square" rtlCol="0">
            <a:spAutoFit/>
          </a:bodyPr>
          <a:lstStyle/>
          <a:p>
            <a:r>
              <a:rPr lang="en-US" sz="3600" b="1" dirty="0"/>
              <a:t>Deuteronomy </a:t>
            </a:r>
            <a:r>
              <a:rPr lang="en-US" sz="3600" b="1" dirty="0" smtClean="0"/>
              <a:t>7:1-2: When </a:t>
            </a:r>
            <a:r>
              <a:rPr lang="en-US" sz="3600" b="1" dirty="0"/>
              <a:t>the LORD your God brings you into the land where you are entering to possess it, and clears away many nations before you, the Hittites and the </a:t>
            </a:r>
            <a:r>
              <a:rPr lang="en-US" sz="3600" b="1" dirty="0" err="1"/>
              <a:t>Girgashites</a:t>
            </a:r>
            <a:r>
              <a:rPr lang="en-US" sz="3600" b="1" dirty="0"/>
              <a:t> and the Amorites and the Canaanites and the </a:t>
            </a:r>
            <a:r>
              <a:rPr lang="en-US" sz="3600" b="1" dirty="0" err="1"/>
              <a:t>Perizzites</a:t>
            </a:r>
            <a:r>
              <a:rPr lang="en-US" sz="3600" b="1" dirty="0"/>
              <a:t> and the </a:t>
            </a:r>
            <a:r>
              <a:rPr lang="en-US" sz="3600" b="1" dirty="0" err="1"/>
              <a:t>Hivites</a:t>
            </a:r>
            <a:r>
              <a:rPr lang="en-US" sz="3600" b="1" dirty="0"/>
              <a:t> and the </a:t>
            </a:r>
            <a:r>
              <a:rPr lang="en-US" sz="3600" b="1" dirty="0" err="1"/>
              <a:t>Jebusites</a:t>
            </a:r>
            <a:r>
              <a:rPr lang="en-US" sz="3600" b="1" dirty="0"/>
              <a:t>, seven nations greater and stronger than you, and when the LORD your God delivers them before you and you defeat them, then you shall utterly destroy them. </a:t>
            </a:r>
          </a:p>
        </p:txBody>
      </p:sp>
    </p:spTree>
    <p:extLst>
      <p:ext uri="{BB962C8B-B14F-4D97-AF65-F5344CB8AC3E}">
        <p14:creationId xmlns:p14="http://schemas.microsoft.com/office/powerpoint/2010/main" val="192627594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632311"/>
          </a:xfrm>
          <a:prstGeom prst="rect">
            <a:avLst/>
          </a:prstGeom>
          <a:solidFill>
            <a:schemeClr val="bg1">
              <a:alpha val="50000"/>
            </a:schemeClr>
          </a:solidFill>
        </p:spPr>
        <p:txBody>
          <a:bodyPr wrap="square" rtlCol="0">
            <a:spAutoFit/>
          </a:bodyPr>
          <a:lstStyle/>
          <a:p>
            <a:r>
              <a:rPr lang="en-US" sz="3600" b="1" dirty="0"/>
              <a:t>Deuteronomy </a:t>
            </a:r>
            <a:r>
              <a:rPr lang="en-US" sz="3600" b="1" dirty="0" smtClean="0"/>
              <a:t>7:2-4</a:t>
            </a:r>
            <a:r>
              <a:rPr lang="en-US" sz="3600" b="1" dirty="0"/>
              <a:t>: </a:t>
            </a:r>
            <a:r>
              <a:rPr lang="en-US" sz="3600" b="1" dirty="0" smtClean="0"/>
              <a:t>You </a:t>
            </a:r>
            <a:r>
              <a:rPr lang="en-US" sz="3600" b="1" dirty="0"/>
              <a:t>shall make no covenant with them and show no favor to them.  Furthermore, </a:t>
            </a:r>
            <a:r>
              <a:rPr lang="en-US" sz="3600" b="1" u="sng" dirty="0"/>
              <a:t>you shall not intermarry with them; you shall not give your daughters to their sons, nor shall you take their daughters for your sons.  For they will turn your sons away from following Me to serve other gods; then the anger of the LORD will be kindled against you and He will quickly destroy you</a:t>
            </a:r>
            <a:r>
              <a:rPr lang="en-US" sz="3600" b="1" dirty="0" smtClean="0"/>
              <a:t>.</a:t>
            </a:r>
            <a:endParaRPr lang="en-US" sz="3600" b="1" dirty="0"/>
          </a:p>
        </p:txBody>
      </p:sp>
    </p:spTree>
    <p:extLst>
      <p:ext uri="{BB962C8B-B14F-4D97-AF65-F5344CB8AC3E}">
        <p14:creationId xmlns:p14="http://schemas.microsoft.com/office/powerpoint/2010/main" val="3276341865"/>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078313"/>
          </a:xfrm>
          <a:prstGeom prst="rect">
            <a:avLst/>
          </a:prstGeom>
          <a:noFill/>
        </p:spPr>
        <p:txBody>
          <a:bodyPr wrap="square" rtlCol="0">
            <a:spAutoFit/>
          </a:bodyPr>
          <a:lstStyle/>
          <a:p>
            <a:r>
              <a:rPr lang="en-US" sz="3600" b="1" dirty="0" smtClean="0"/>
              <a:t>1 Kings 11.1-2:  Now </a:t>
            </a:r>
            <a:r>
              <a:rPr lang="en-US" sz="3600" b="1" dirty="0"/>
              <a:t>King Solomon loved many foreign women along with the daughter of Pharaoh: </a:t>
            </a:r>
            <a:r>
              <a:rPr lang="en-US" sz="3600" b="1" u="sng" dirty="0">
                <a:solidFill>
                  <a:srgbClr val="FF0000"/>
                </a:solidFill>
              </a:rPr>
              <a:t>Moabite</a:t>
            </a:r>
            <a:r>
              <a:rPr lang="en-US" sz="3600" b="1" dirty="0"/>
              <a:t>, Ammonite, </a:t>
            </a:r>
            <a:r>
              <a:rPr lang="en-US" sz="3600" b="1" dirty="0" err="1"/>
              <a:t>Edomite</a:t>
            </a:r>
            <a:r>
              <a:rPr lang="en-US" sz="3600" b="1" dirty="0"/>
              <a:t>, </a:t>
            </a:r>
            <a:r>
              <a:rPr lang="en-US" sz="3600" b="1" dirty="0" err="1"/>
              <a:t>Sidonian</a:t>
            </a:r>
            <a:r>
              <a:rPr lang="en-US" sz="3600" b="1" dirty="0"/>
              <a:t>, and Hittite women</a:t>
            </a:r>
            <a:r>
              <a:rPr lang="en-US" sz="3600" b="1" dirty="0" smtClean="0"/>
              <a:t>, from </a:t>
            </a:r>
            <a:r>
              <a:rPr lang="en-US" sz="3600" b="1" dirty="0"/>
              <a:t>the nations </a:t>
            </a:r>
            <a:r>
              <a:rPr lang="en-US" sz="3600" b="1" u="sng" dirty="0">
                <a:solidFill>
                  <a:srgbClr val="FF0000"/>
                </a:solidFill>
              </a:rPr>
              <a:t>concerning which </a:t>
            </a:r>
            <a:r>
              <a:rPr lang="en-US" sz="3600" b="1" dirty="0"/>
              <a:t>the LORD had said to the sons of Israel, </a:t>
            </a:r>
            <a:r>
              <a:rPr lang="en-US" sz="3600" b="1" dirty="0" smtClean="0"/>
              <a:t>“You </a:t>
            </a:r>
            <a:r>
              <a:rPr lang="en-US" sz="3600" b="1" dirty="0"/>
              <a:t>shall not associate with them, nor shall they associate with you, for they will surely turn your heart away after </a:t>
            </a:r>
            <a:r>
              <a:rPr lang="en-US" sz="3600" b="1" dirty="0">
                <a:ln>
                  <a:solidFill>
                    <a:schemeClr val="accent1">
                      <a:shade val="50000"/>
                    </a:schemeClr>
                  </a:solidFill>
                </a:ln>
              </a:rPr>
              <a:t>their gods</a:t>
            </a:r>
            <a:r>
              <a:rPr lang="en-US" sz="3600" b="1" dirty="0" smtClean="0">
                <a:ln>
                  <a:solidFill>
                    <a:schemeClr val="accent1">
                      <a:shade val="50000"/>
                    </a:schemeClr>
                  </a:solidFill>
                </a:ln>
              </a:rPr>
              <a:t>.”</a:t>
            </a:r>
            <a:endParaRPr lang="en-US" sz="3600" b="1" dirty="0">
              <a:ln>
                <a:solidFill>
                  <a:schemeClr val="accent1">
                    <a:shade val="50000"/>
                  </a:schemeClr>
                </a:solidFill>
              </a:ln>
            </a:endParaRPr>
          </a:p>
        </p:txBody>
      </p:sp>
    </p:spTree>
    <p:extLst>
      <p:ext uri="{BB962C8B-B14F-4D97-AF65-F5344CB8AC3E}">
        <p14:creationId xmlns:p14="http://schemas.microsoft.com/office/powerpoint/2010/main" val="278192269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754326"/>
          </a:xfrm>
          <a:prstGeom prst="rect">
            <a:avLst/>
          </a:prstGeom>
          <a:noFill/>
        </p:spPr>
        <p:txBody>
          <a:bodyPr wrap="square" rtlCol="0">
            <a:spAutoFit/>
          </a:bodyPr>
          <a:lstStyle/>
          <a:p>
            <a:r>
              <a:rPr lang="en-US" sz="3600" b="1" dirty="0" smtClean="0"/>
              <a:t>Ruth 1.5:  </a:t>
            </a:r>
            <a:r>
              <a:rPr lang="en-US" sz="3600" b="1" dirty="0"/>
              <a:t>Then both </a:t>
            </a:r>
            <a:r>
              <a:rPr lang="en-US" sz="3600" b="1" dirty="0" err="1"/>
              <a:t>Mahlon</a:t>
            </a:r>
            <a:r>
              <a:rPr lang="en-US" sz="3600" b="1" dirty="0"/>
              <a:t> and </a:t>
            </a:r>
            <a:r>
              <a:rPr lang="en-US" sz="3600" b="1" dirty="0" err="1"/>
              <a:t>Chilion</a:t>
            </a:r>
            <a:r>
              <a:rPr lang="en-US" sz="3600" b="1" dirty="0"/>
              <a:t> also died, and the woman was bereft of her two children and her husband.</a:t>
            </a:r>
            <a:endParaRPr lang="en-US" sz="3600" b="1" dirty="0">
              <a:ln>
                <a:solidFill>
                  <a:schemeClr val="accent1">
                    <a:shade val="50000"/>
                  </a:schemeClr>
                </a:solidFill>
              </a:ln>
            </a:endParaRPr>
          </a:p>
        </p:txBody>
      </p:sp>
    </p:spTree>
    <p:extLst>
      <p:ext uri="{BB962C8B-B14F-4D97-AF65-F5344CB8AC3E}">
        <p14:creationId xmlns:p14="http://schemas.microsoft.com/office/powerpoint/2010/main" val="296446998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4524315"/>
          </a:xfrm>
          <a:prstGeom prst="rect">
            <a:avLst/>
          </a:prstGeom>
          <a:noFill/>
        </p:spPr>
        <p:txBody>
          <a:bodyPr wrap="square" rtlCol="0">
            <a:spAutoFit/>
          </a:bodyPr>
          <a:lstStyle/>
          <a:p>
            <a:r>
              <a:rPr lang="en-US" sz="3600" b="1" dirty="0"/>
              <a:t>Deuteronomy </a:t>
            </a:r>
            <a:r>
              <a:rPr lang="en-US" sz="3600" b="1" dirty="0" smtClean="0"/>
              <a:t>7.12-13:  Then </a:t>
            </a:r>
            <a:r>
              <a:rPr lang="en-US" sz="3600" b="1" dirty="0"/>
              <a:t>it shall come about, because you listen to these judgments and keep and do them, that the LORD your God will keep with you His covenant and His </a:t>
            </a:r>
            <a:r>
              <a:rPr lang="en-US" sz="3600" b="1" dirty="0" err="1"/>
              <a:t>lovingkindness</a:t>
            </a:r>
            <a:r>
              <a:rPr lang="en-US" sz="3600" b="1" dirty="0"/>
              <a:t> which He swore to your forefathers.  He will love you and bless you and multiply you; He will also bless the fruit of your womb and the fruit of your </a:t>
            </a:r>
            <a:r>
              <a:rPr lang="en-US" sz="3600" b="1" dirty="0" smtClean="0"/>
              <a:t>ground…</a:t>
            </a:r>
            <a:endParaRPr lang="en-US" sz="3600" b="1" dirty="0">
              <a:ln>
                <a:solidFill>
                  <a:schemeClr val="accent1">
                    <a:shade val="50000"/>
                  </a:schemeClr>
                </a:solidFill>
              </a:ln>
            </a:endParaRPr>
          </a:p>
        </p:txBody>
      </p:sp>
    </p:spTree>
    <p:extLst>
      <p:ext uri="{BB962C8B-B14F-4D97-AF65-F5344CB8AC3E}">
        <p14:creationId xmlns:p14="http://schemas.microsoft.com/office/powerpoint/2010/main" val="144437780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3970318"/>
          </a:xfrm>
          <a:prstGeom prst="rect">
            <a:avLst/>
          </a:prstGeom>
          <a:noFill/>
        </p:spPr>
        <p:txBody>
          <a:bodyPr wrap="square" rtlCol="0">
            <a:spAutoFit/>
          </a:bodyPr>
          <a:lstStyle/>
          <a:p>
            <a:r>
              <a:rPr lang="en-US" sz="3600" b="1" dirty="0"/>
              <a:t>Deuteronomy </a:t>
            </a:r>
            <a:r>
              <a:rPr lang="en-US" sz="3600" b="1" dirty="0" smtClean="0"/>
              <a:t>7.13-14</a:t>
            </a:r>
            <a:r>
              <a:rPr lang="en-US" sz="3600" b="1" dirty="0"/>
              <a:t>:  </a:t>
            </a:r>
            <a:r>
              <a:rPr lang="en-US" sz="3600" b="1" dirty="0" smtClean="0"/>
              <a:t>… </a:t>
            </a:r>
            <a:r>
              <a:rPr lang="en-US" sz="3600" b="1" dirty="0"/>
              <a:t>your grain and your new wine and your oil, the increase of your herd and the young of your flock, in the land which He swore to your forefathers to give you.  You shall be blessed above all peoples; there will be no male or female barren among you or among your cattle</a:t>
            </a:r>
            <a:r>
              <a:rPr lang="en-US" sz="3600" b="1" dirty="0" smtClean="0"/>
              <a:t>.</a:t>
            </a:r>
            <a:endParaRPr lang="en-US" sz="3600" b="1" dirty="0">
              <a:ln>
                <a:solidFill>
                  <a:schemeClr val="accent1">
                    <a:shade val="50000"/>
                  </a:schemeClr>
                </a:solidFill>
              </a:ln>
            </a:endParaRPr>
          </a:p>
        </p:txBody>
      </p:sp>
    </p:spTree>
    <p:extLst>
      <p:ext uri="{BB962C8B-B14F-4D97-AF65-F5344CB8AC3E}">
        <p14:creationId xmlns:p14="http://schemas.microsoft.com/office/powerpoint/2010/main" val="301501535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0" cy="4770537"/>
          </a:xfrm>
          <a:prstGeom prst="rect">
            <a:avLst/>
          </a:prstGeom>
          <a:noFill/>
        </p:spPr>
        <p:txBody>
          <a:bodyPr wrap="square" rtlCol="0">
            <a:spAutoFit/>
          </a:bodyPr>
          <a:lstStyle/>
          <a:p>
            <a:pPr>
              <a:spcBef>
                <a:spcPts val="1200"/>
              </a:spcBef>
            </a:pPr>
            <a:r>
              <a:rPr lang="en-US" sz="3600" b="1" dirty="0" smtClean="0"/>
              <a:t>Understand historical and literary context.</a:t>
            </a:r>
          </a:p>
          <a:p>
            <a:pPr>
              <a:spcBef>
                <a:spcPts val="1200"/>
              </a:spcBef>
            </a:pPr>
            <a:endParaRPr lang="en-US" sz="2000" b="1" dirty="0"/>
          </a:p>
          <a:p>
            <a:pPr>
              <a:spcBef>
                <a:spcPts val="1200"/>
              </a:spcBef>
            </a:pPr>
            <a:r>
              <a:rPr lang="en-US" sz="3600" b="1" dirty="0" smtClean="0"/>
              <a:t>Analyze the tension, the reactions of the characters to resolve that tension, and the results of these reactions.</a:t>
            </a:r>
          </a:p>
          <a:p>
            <a:pPr>
              <a:spcBef>
                <a:spcPts val="1200"/>
              </a:spcBef>
            </a:pPr>
            <a:endParaRPr lang="en-US" sz="2000" b="1" dirty="0"/>
          </a:p>
          <a:p>
            <a:pPr>
              <a:spcBef>
                <a:spcPts val="1200"/>
              </a:spcBef>
            </a:pPr>
            <a:r>
              <a:rPr lang="en-US" sz="3600" b="1" dirty="0" smtClean="0"/>
              <a:t>Consider what the author includes/excludes, what he emphasizes/minimizes.</a:t>
            </a:r>
            <a:endParaRPr lang="en-US" sz="3600" b="1" dirty="0"/>
          </a:p>
        </p:txBody>
      </p:sp>
    </p:spTree>
    <p:extLst>
      <p:ext uri="{BB962C8B-B14F-4D97-AF65-F5344CB8AC3E}">
        <p14:creationId xmlns:p14="http://schemas.microsoft.com/office/powerpoint/2010/main" val="669011525"/>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0" cy="7417415"/>
          </a:xfrm>
          <a:prstGeom prst="rect">
            <a:avLst/>
          </a:prstGeom>
          <a:solidFill>
            <a:schemeClr val="bg1">
              <a:alpha val="50000"/>
            </a:schemeClr>
          </a:solidFill>
        </p:spPr>
        <p:txBody>
          <a:bodyPr wrap="square" rtlCol="0">
            <a:spAutoFit/>
          </a:bodyPr>
          <a:lstStyle/>
          <a:p>
            <a:pPr>
              <a:spcBef>
                <a:spcPts val="1200"/>
              </a:spcBef>
            </a:pPr>
            <a:r>
              <a:rPr lang="en-US" sz="3200" b="1" dirty="0" smtClean="0"/>
              <a:t>† Time when judges ruled = cycle of disobedience, discipline from God, repentance, blessing from God.</a:t>
            </a:r>
          </a:p>
          <a:p>
            <a:pPr>
              <a:spcBef>
                <a:spcPts val="2400"/>
              </a:spcBef>
            </a:pPr>
            <a:r>
              <a:rPr lang="en-US" sz="3200" b="1" dirty="0" smtClean="0">
                <a:solidFill>
                  <a:schemeClr val="accent2">
                    <a:lumMod val="50000"/>
                  </a:schemeClr>
                </a:solidFill>
              </a:rPr>
              <a:t>† Tension 1: lack of food due to famine brought by God because of disobedience.  Instead of seeking a covenant answer, </a:t>
            </a:r>
            <a:r>
              <a:rPr lang="en-US" sz="3200" b="1" dirty="0" err="1" smtClean="0">
                <a:solidFill>
                  <a:schemeClr val="accent2">
                    <a:lumMod val="50000"/>
                  </a:schemeClr>
                </a:solidFill>
              </a:rPr>
              <a:t>Elimelech</a:t>
            </a:r>
            <a:r>
              <a:rPr lang="en-US" sz="3200" b="1" dirty="0" smtClean="0">
                <a:solidFill>
                  <a:schemeClr val="accent2">
                    <a:lumMod val="50000"/>
                  </a:schemeClr>
                </a:solidFill>
              </a:rPr>
              <a:t> responded with human wisdom by going to Moab, forbidden by God.  He led his family astray, and then God killed him.</a:t>
            </a:r>
          </a:p>
          <a:p>
            <a:pPr>
              <a:spcBef>
                <a:spcPts val="2400"/>
              </a:spcBef>
            </a:pPr>
            <a:r>
              <a:rPr lang="en-US" sz="3200" b="1" dirty="0" smtClean="0"/>
              <a:t>† Tension 2: lack of children.  Instead of seeking a covenant answer, </a:t>
            </a:r>
            <a:r>
              <a:rPr lang="en-US" sz="3200" b="1" dirty="0" err="1" smtClean="0"/>
              <a:t>Elimelech’s</a:t>
            </a:r>
            <a:r>
              <a:rPr lang="en-US" sz="3200" b="1" dirty="0" smtClean="0"/>
              <a:t> sons responded with human wisdom by marrying Moabite women, which was forbidden by God.  They lived ten years with infertility and then God killed them too.</a:t>
            </a:r>
          </a:p>
          <a:p>
            <a:pPr>
              <a:spcBef>
                <a:spcPts val="2400"/>
              </a:spcBef>
            </a:pPr>
            <a:endParaRPr lang="en-US" sz="3200" b="1" dirty="0"/>
          </a:p>
        </p:txBody>
      </p:sp>
    </p:spTree>
    <p:extLst>
      <p:ext uri="{BB962C8B-B14F-4D97-AF65-F5344CB8AC3E}">
        <p14:creationId xmlns:p14="http://schemas.microsoft.com/office/powerpoint/2010/main" val="187429101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2228671"/>
            <a:ext cx="9144000" cy="1200329"/>
          </a:xfrm>
          <a:prstGeom prst="rect">
            <a:avLst/>
          </a:prstGeom>
          <a:noFill/>
        </p:spPr>
        <p:txBody>
          <a:bodyPr wrap="square" rtlCol="0">
            <a:spAutoFit/>
          </a:bodyPr>
          <a:lstStyle/>
          <a:p>
            <a:r>
              <a:rPr lang="en-US" sz="3600" b="1" dirty="0" smtClean="0"/>
              <a:t>Ruth 4.22:  …and </a:t>
            </a:r>
            <a:r>
              <a:rPr lang="en-US" sz="3600" b="1" dirty="0"/>
              <a:t>to </a:t>
            </a:r>
            <a:r>
              <a:rPr lang="en-US" sz="3600" b="1" dirty="0" err="1"/>
              <a:t>Obed</a:t>
            </a:r>
            <a:r>
              <a:rPr lang="en-US" sz="3600" b="1" dirty="0"/>
              <a:t> was born Jesse, and to Jesse, David</a:t>
            </a:r>
            <a:r>
              <a:rPr lang="en-US" sz="3600" b="1" dirty="0" smtClean="0"/>
              <a:t>.</a:t>
            </a:r>
            <a:endParaRPr lang="en-US" sz="3600" b="1" dirty="0"/>
          </a:p>
        </p:txBody>
      </p:sp>
    </p:spTree>
    <p:extLst>
      <p:ext uri="{BB962C8B-B14F-4D97-AF65-F5344CB8AC3E}">
        <p14:creationId xmlns:p14="http://schemas.microsoft.com/office/powerpoint/2010/main" val="2223735265"/>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0" cy="4431983"/>
          </a:xfrm>
          <a:prstGeom prst="rect">
            <a:avLst/>
          </a:prstGeom>
          <a:noFill/>
        </p:spPr>
        <p:txBody>
          <a:bodyPr wrap="square" rtlCol="0">
            <a:spAutoFit/>
          </a:bodyPr>
          <a:lstStyle/>
          <a:p>
            <a:r>
              <a:rPr lang="en-US" sz="3600" b="1" dirty="0" smtClean="0"/>
              <a:t>1. Relate to God, reflect his image, and show God devotion, dependence, and submissive obedience.</a:t>
            </a:r>
          </a:p>
          <a:p>
            <a:pPr>
              <a:spcBef>
                <a:spcPts val="1800"/>
              </a:spcBef>
            </a:pPr>
            <a:r>
              <a:rPr lang="en-US" sz="3600" b="1" dirty="0" smtClean="0"/>
              <a:t>2. Expect discipline from God if you are wayward.</a:t>
            </a:r>
          </a:p>
          <a:p>
            <a:pPr>
              <a:spcBef>
                <a:spcPts val="1800"/>
              </a:spcBef>
            </a:pPr>
            <a:r>
              <a:rPr lang="en-US" sz="3600" b="1" dirty="0" smtClean="0"/>
              <a:t>3. Repent of sin, choose to start obeying God and trusting in God’s provision. </a:t>
            </a:r>
            <a:endParaRPr lang="en-US" sz="3600" b="1" dirty="0"/>
          </a:p>
        </p:txBody>
      </p:sp>
    </p:spTree>
    <p:extLst>
      <p:ext uri="{BB962C8B-B14F-4D97-AF65-F5344CB8AC3E}">
        <p14:creationId xmlns:p14="http://schemas.microsoft.com/office/powerpoint/2010/main" val="324693166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4892"/>
            <a:ext cx="9144000" cy="4666376"/>
          </a:xfrm>
          <a:prstGeom prst="rect">
            <a:avLst/>
          </a:prstGeom>
        </p:spPr>
      </p:pic>
    </p:spTree>
    <p:extLst>
      <p:ext uri="{BB962C8B-B14F-4D97-AF65-F5344CB8AC3E}">
        <p14:creationId xmlns:p14="http://schemas.microsoft.com/office/powerpoint/2010/main" val="733577963"/>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0546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1674674"/>
            <a:ext cx="9144000" cy="2862322"/>
          </a:xfrm>
          <a:prstGeom prst="rect">
            <a:avLst/>
          </a:prstGeom>
          <a:noFill/>
        </p:spPr>
        <p:txBody>
          <a:bodyPr wrap="square" rtlCol="0">
            <a:spAutoFit/>
          </a:bodyPr>
          <a:lstStyle/>
          <a:p>
            <a:r>
              <a:rPr lang="en-US" sz="3600" b="1" dirty="0" smtClean="0"/>
              <a:t>Characters:  Ruth and Naomi</a:t>
            </a:r>
          </a:p>
          <a:p>
            <a:endParaRPr lang="en-US" sz="3600" b="1" dirty="0"/>
          </a:p>
          <a:p>
            <a:r>
              <a:rPr lang="en-US" sz="3600" b="1" dirty="0" smtClean="0"/>
              <a:t>Tensions:  Lack of Food and Lack of Children</a:t>
            </a:r>
          </a:p>
          <a:p>
            <a:endParaRPr lang="en-US" sz="3600" b="1" dirty="0"/>
          </a:p>
          <a:p>
            <a:r>
              <a:rPr lang="en-US" sz="3600" b="1" dirty="0" smtClean="0"/>
              <a:t>Narrative:  Limited space and creative choices</a:t>
            </a:r>
            <a:endParaRPr lang="en-US" sz="3600" b="1" dirty="0"/>
          </a:p>
        </p:txBody>
      </p:sp>
    </p:spTree>
    <p:extLst>
      <p:ext uri="{BB962C8B-B14F-4D97-AF65-F5344CB8AC3E}">
        <p14:creationId xmlns:p14="http://schemas.microsoft.com/office/powerpoint/2010/main" val="3664810756"/>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3970318"/>
          </a:xfrm>
          <a:prstGeom prst="rect">
            <a:avLst/>
          </a:prstGeom>
          <a:noFill/>
        </p:spPr>
        <p:txBody>
          <a:bodyPr wrap="square" rtlCol="0">
            <a:spAutoFit/>
          </a:bodyPr>
          <a:lstStyle/>
          <a:p>
            <a:r>
              <a:rPr lang="en-US" sz="3600" b="1" dirty="0"/>
              <a:t>Deuteronomy </a:t>
            </a:r>
            <a:r>
              <a:rPr lang="en-US" sz="3600" b="1" dirty="0" smtClean="0"/>
              <a:t>28.1-2:  Now </a:t>
            </a:r>
            <a:r>
              <a:rPr lang="en-US" sz="3600" b="1" dirty="0"/>
              <a:t>it shall be, if you diligently obey the LORD your God, being careful to do all His commandments which I command you today, the LORD your God will set you high above all the nations of the earth.  All these blessings will come upon you and overtake you if you obey the LORD your </a:t>
            </a:r>
            <a:r>
              <a:rPr lang="en-US" sz="3600" b="1" dirty="0" smtClean="0"/>
              <a:t>God…</a:t>
            </a:r>
            <a:endParaRPr lang="en-US" sz="3600" b="1" dirty="0"/>
          </a:p>
        </p:txBody>
      </p:sp>
    </p:spTree>
    <p:extLst>
      <p:ext uri="{BB962C8B-B14F-4D97-AF65-F5344CB8AC3E}">
        <p14:creationId xmlns:p14="http://schemas.microsoft.com/office/powerpoint/2010/main" val="4005854270"/>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078313"/>
          </a:xfrm>
          <a:prstGeom prst="rect">
            <a:avLst/>
          </a:prstGeom>
          <a:noFill/>
        </p:spPr>
        <p:txBody>
          <a:bodyPr wrap="square" rtlCol="0">
            <a:spAutoFit/>
          </a:bodyPr>
          <a:lstStyle/>
          <a:p>
            <a:r>
              <a:rPr lang="en-US" sz="3600" b="1" dirty="0" smtClean="0"/>
              <a:t>Deuteronomy 28.11-12:  The LORD will make you abound in prosperity, </a:t>
            </a:r>
            <a:r>
              <a:rPr lang="en-US" sz="3600" b="1" u="sng" dirty="0" smtClean="0"/>
              <a:t>in the offspring of your body and in the offspring of your beast and in the produce of your ground</a:t>
            </a:r>
            <a:r>
              <a:rPr lang="en-US" sz="3600" b="1" dirty="0" smtClean="0"/>
              <a:t>, in the land which the LORD swore to your fathers to give you.  The LORD will open for you His good storehouse, the heavens, to give rain to your land in its season and to bless all the work of </a:t>
            </a:r>
            <a:r>
              <a:rPr lang="en-US" sz="3600" b="1" dirty="0" smtClean="0">
                <a:ln>
                  <a:solidFill>
                    <a:schemeClr val="accent1"/>
                  </a:solidFill>
                </a:ln>
              </a:rPr>
              <a:t>your hand…”</a:t>
            </a:r>
            <a:endParaRPr lang="en-US" sz="3600" b="1" dirty="0">
              <a:ln>
                <a:solidFill>
                  <a:schemeClr val="accent1"/>
                </a:solidFill>
              </a:ln>
            </a:endParaRPr>
          </a:p>
        </p:txBody>
      </p:sp>
    </p:spTree>
    <p:extLst>
      <p:ext uri="{BB962C8B-B14F-4D97-AF65-F5344CB8AC3E}">
        <p14:creationId xmlns:p14="http://schemas.microsoft.com/office/powerpoint/2010/main" val="74839128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754326"/>
          </a:xfrm>
          <a:prstGeom prst="rect">
            <a:avLst/>
          </a:prstGeom>
          <a:noFill/>
        </p:spPr>
        <p:txBody>
          <a:bodyPr wrap="square" rtlCol="0">
            <a:spAutoFit/>
          </a:bodyPr>
          <a:lstStyle/>
          <a:p>
            <a:r>
              <a:rPr lang="en-US" sz="3600" b="1" dirty="0" smtClean="0"/>
              <a:t>Ruth 1.1a</a:t>
            </a:r>
            <a:r>
              <a:rPr lang="en-US" sz="3600" b="1" dirty="0"/>
              <a:t>: </a:t>
            </a:r>
            <a:r>
              <a:rPr lang="en-US" sz="3600" b="1" dirty="0" smtClean="0"/>
              <a:t> Now </a:t>
            </a:r>
            <a:r>
              <a:rPr lang="en-US" sz="3600" b="1" dirty="0"/>
              <a:t>it came about in the days </a:t>
            </a:r>
            <a:r>
              <a:rPr lang="en-US" sz="3600" b="1" u="sng" dirty="0"/>
              <a:t>when the judges governed</a:t>
            </a:r>
            <a:r>
              <a:rPr lang="en-US" sz="3600" b="1" dirty="0"/>
              <a:t>, that there was a famine in the land</a:t>
            </a:r>
            <a:r>
              <a:rPr lang="en-US" sz="3600" b="1" dirty="0" smtClean="0"/>
              <a:t>.</a:t>
            </a:r>
            <a:endParaRPr lang="en-US" sz="3600" b="1" dirty="0"/>
          </a:p>
        </p:txBody>
      </p:sp>
    </p:spTree>
    <p:extLst>
      <p:ext uri="{BB962C8B-B14F-4D97-AF65-F5344CB8AC3E}">
        <p14:creationId xmlns:p14="http://schemas.microsoft.com/office/powerpoint/2010/main" val="3587697805"/>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18724"/>
            <a:ext cx="9144000" cy="1754326"/>
          </a:xfrm>
          <a:prstGeom prst="rect">
            <a:avLst/>
          </a:prstGeom>
          <a:noFill/>
        </p:spPr>
        <p:txBody>
          <a:bodyPr wrap="square" rtlCol="0">
            <a:spAutoFit/>
          </a:bodyPr>
          <a:lstStyle/>
          <a:p>
            <a:r>
              <a:rPr lang="en-US" sz="3600" b="1" dirty="0" smtClean="0"/>
              <a:t>Ruth 1.1a</a:t>
            </a:r>
            <a:r>
              <a:rPr lang="en-US" sz="3600" b="1" dirty="0"/>
              <a:t>: </a:t>
            </a:r>
            <a:r>
              <a:rPr lang="en-US" sz="3600" b="1" dirty="0" smtClean="0"/>
              <a:t> Now </a:t>
            </a:r>
            <a:r>
              <a:rPr lang="en-US" sz="3600" b="1" dirty="0"/>
              <a:t>it came about in the days </a:t>
            </a:r>
            <a:r>
              <a:rPr lang="en-US" sz="3600" b="1" u="sng" dirty="0">
                <a:solidFill>
                  <a:srgbClr val="FF0000"/>
                </a:solidFill>
              </a:rPr>
              <a:t>when the judges governed</a:t>
            </a:r>
            <a:r>
              <a:rPr lang="en-US" sz="3600" b="1" dirty="0"/>
              <a:t>, that there was a famine in the land</a:t>
            </a:r>
            <a:r>
              <a:rPr lang="en-US" sz="3600" b="1" dirty="0" smtClean="0"/>
              <a:t>.</a:t>
            </a:r>
            <a:endParaRPr lang="en-US" sz="3600" b="1" dirty="0"/>
          </a:p>
        </p:txBody>
      </p:sp>
      <p:cxnSp>
        <p:nvCxnSpPr>
          <p:cNvPr id="7" name="Straight Arrow Connector 6"/>
          <p:cNvCxnSpPr/>
          <p:nvPr/>
        </p:nvCxnSpPr>
        <p:spPr>
          <a:xfrm>
            <a:off x="3709115" y="1120462"/>
            <a:ext cx="0" cy="3747752"/>
          </a:xfrm>
          <a:prstGeom prst="straightConnector1">
            <a:avLst/>
          </a:prstGeom>
          <a:ln w="508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37149" y="1349658"/>
            <a:ext cx="4906851" cy="5539978"/>
          </a:xfrm>
          <a:prstGeom prst="rect">
            <a:avLst/>
          </a:prstGeom>
          <a:solidFill>
            <a:schemeClr val="bg1">
              <a:alpha val="40000"/>
            </a:schemeClr>
          </a:solidFill>
        </p:spPr>
        <p:txBody>
          <a:bodyPr wrap="square" rtlCol="0">
            <a:spAutoFit/>
          </a:bodyPr>
          <a:lstStyle/>
          <a:p>
            <a:r>
              <a:rPr lang="en-US" sz="3600" b="1" dirty="0" smtClean="0">
                <a:solidFill>
                  <a:srgbClr val="FF0000"/>
                </a:solidFill>
              </a:rPr>
              <a:t>After exodus from Egypt and entrance into promised land.</a:t>
            </a:r>
          </a:p>
          <a:p>
            <a:pPr>
              <a:spcBef>
                <a:spcPts val="1800"/>
              </a:spcBef>
            </a:pPr>
            <a:r>
              <a:rPr lang="en-US" sz="3600" b="1" dirty="0" smtClean="0">
                <a:solidFill>
                  <a:srgbClr val="FF0000"/>
                </a:solidFill>
              </a:rPr>
              <a:t>Jews had Mosaic &amp; Abrahamic Covenants.</a:t>
            </a:r>
          </a:p>
          <a:p>
            <a:pPr>
              <a:spcBef>
                <a:spcPts val="1800"/>
              </a:spcBef>
            </a:pPr>
            <a:r>
              <a:rPr lang="en-US" sz="3600" b="1" dirty="0" smtClean="0">
                <a:solidFill>
                  <a:srgbClr val="FF0000"/>
                </a:solidFill>
              </a:rPr>
              <a:t>Cycle of disobedience, discipline by God, repentance, blessing by God.</a:t>
            </a:r>
            <a:endParaRPr lang="en-US" sz="3600" b="1" dirty="0">
              <a:solidFill>
                <a:srgbClr val="FF0000"/>
              </a:solidFill>
            </a:endParaRPr>
          </a:p>
        </p:txBody>
      </p:sp>
      <p:cxnSp>
        <p:nvCxnSpPr>
          <p:cNvPr id="12" name="Straight Arrow Connector 11"/>
          <p:cNvCxnSpPr/>
          <p:nvPr/>
        </p:nvCxnSpPr>
        <p:spPr>
          <a:xfrm flipV="1">
            <a:off x="3709115" y="1622319"/>
            <a:ext cx="347729" cy="13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15556" y="4854914"/>
            <a:ext cx="347729" cy="13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715555" y="3526243"/>
            <a:ext cx="347729" cy="13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701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754326"/>
          </a:xfrm>
          <a:prstGeom prst="rect">
            <a:avLst/>
          </a:prstGeom>
          <a:noFill/>
        </p:spPr>
        <p:txBody>
          <a:bodyPr wrap="square" rtlCol="0">
            <a:spAutoFit/>
          </a:bodyPr>
          <a:lstStyle/>
          <a:p>
            <a:r>
              <a:rPr lang="en-US" sz="3600" b="1" dirty="0" smtClean="0"/>
              <a:t>Ruth 1.1a</a:t>
            </a:r>
            <a:r>
              <a:rPr lang="en-US" sz="3600" b="1" dirty="0"/>
              <a:t>: </a:t>
            </a:r>
            <a:r>
              <a:rPr lang="en-US" sz="3600" b="1" dirty="0" smtClean="0"/>
              <a:t> Now </a:t>
            </a:r>
            <a:r>
              <a:rPr lang="en-US" sz="3600" b="1" dirty="0"/>
              <a:t>it came about in the days when the judges governed, that there was a </a:t>
            </a:r>
            <a:r>
              <a:rPr lang="en-US" sz="3600" b="1" u="sng" dirty="0">
                <a:solidFill>
                  <a:srgbClr val="FF0000"/>
                </a:solidFill>
              </a:rPr>
              <a:t>famine in the land</a:t>
            </a:r>
            <a:r>
              <a:rPr lang="en-US" sz="3600" b="1" dirty="0" smtClean="0"/>
              <a:t>.</a:t>
            </a:r>
            <a:endParaRPr lang="en-US" sz="3600" b="1" dirty="0"/>
          </a:p>
        </p:txBody>
      </p:sp>
      <p:cxnSp>
        <p:nvCxnSpPr>
          <p:cNvPr id="7" name="Straight Arrow Connector 6"/>
          <p:cNvCxnSpPr/>
          <p:nvPr/>
        </p:nvCxnSpPr>
        <p:spPr>
          <a:xfrm>
            <a:off x="1030313" y="1665883"/>
            <a:ext cx="0" cy="1574341"/>
          </a:xfrm>
          <a:prstGeom prst="straightConnector1">
            <a:avLst/>
          </a:prstGeom>
          <a:ln w="508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708" y="1754326"/>
            <a:ext cx="7057622" cy="2862322"/>
          </a:xfrm>
          <a:prstGeom prst="rect">
            <a:avLst/>
          </a:prstGeom>
          <a:solidFill>
            <a:schemeClr val="bg1">
              <a:alpha val="40000"/>
            </a:schemeClr>
          </a:solidFill>
        </p:spPr>
        <p:txBody>
          <a:bodyPr wrap="square" rtlCol="0">
            <a:spAutoFit/>
          </a:bodyPr>
          <a:lstStyle/>
          <a:p>
            <a:r>
              <a:rPr lang="en-US" sz="3600" b="1" dirty="0" smtClean="0">
                <a:solidFill>
                  <a:srgbClr val="FF0000"/>
                </a:solidFill>
              </a:rPr>
              <a:t>Tension:  lack of food</a:t>
            </a:r>
          </a:p>
          <a:p>
            <a:endParaRPr lang="en-US" sz="3600" b="1" dirty="0">
              <a:solidFill>
                <a:srgbClr val="FF0000"/>
              </a:solidFill>
            </a:endParaRPr>
          </a:p>
          <a:p>
            <a:r>
              <a:rPr lang="en-US" sz="3600" b="1" dirty="0" smtClean="0">
                <a:solidFill>
                  <a:srgbClr val="FF0000"/>
                </a:solidFill>
              </a:rPr>
              <a:t>Cause:  the people must have been disobedient for God to stop fulfilling the covenant blessings.</a:t>
            </a:r>
            <a:endParaRPr lang="en-US" sz="3600" b="1" dirty="0">
              <a:solidFill>
                <a:srgbClr val="FF0000"/>
              </a:solidFill>
            </a:endParaRPr>
          </a:p>
        </p:txBody>
      </p:sp>
      <p:cxnSp>
        <p:nvCxnSpPr>
          <p:cNvPr id="12" name="Straight Arrow Connector 11"/>
          <p:cNvCxnSpPr/>
          <p:nvPr/>
        </p:nvCxnSpPr>
        <p:spPr>
          <a:xfrm flipV="1">
            <a:off x="1030313" y="2060201"/>
            <a:ext cx="347729" cy="13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15283" y="3226924"/>
            <a:ext cx="347729" cy="13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9183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TotalTime>
  <Words>1373</Words>
  <Application>Microsoft Office PowerPoint</Application>
  <PresentationFormat>On-screen Show (4:3)</PresentationFormat>
  <Paragraphs>54</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30</cp:revision>
  <dcterms:created xsi:type="dcterms:W3CDTF">2013-10-22T20:03:27Z</dcterms:created>
  <dcterms:modified xsi:type="dcterms:W3CDTF">2013-11-05T19:23:47Z</dcterms:modified>
</cp:coreProperties>
</file>